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9" autoAdjust="0"/>
    <p:restoredTop sz="94790" autoAdjust="0"/>
  </p:normalViewPr>
  <p:slideViewPr>
    <p:cSldViewPr snapToGrid="0">
      <p:cViewPr>
        <p:scale>
          <a:sx n="100" d="100"/>
          <a:sy n="100" d="100"/>
        </p:scale>
        <p:origin x="119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23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13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72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5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698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73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22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28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98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416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24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69C79-5B40-4BFD-8452-92D8E2FDCE33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6BE42-2FF7-45C6-A03A-8C2F68420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89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7847"/>
            <a:ext cx="58538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名古屋交通圏「</a:t>
            </a:r>
            <a:r>
              <a:rPr lang="ja-JP" altLang="en-US" sz="1600" b="1" dirty="0"/>
              <a:t>地域交通サポート</a:t>
            </a:r>
            <a:r>
              <a:rPr lang="ja-JP" altLang="en-US" sz="1600" b="1" dirty="0" smtClean="0"/>
              <a:t>計画」策定フロー（案</a:t>
            </a:r>
            <a:r>
              <a:rPr lang="ja-JP" altLang="en-US" sz="1600" b="1" dirty="0" smtClean="0"/>
              <a:t>）</a:t>
            </a:r>
            <a:endParaRPr lang="ja-JP" altLang="en-US" sz="16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5" y="570037"/>
            <a:ext cx="3288748" cy="762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/>
              <a:t>名古屋交通圏タクシー活性化協議会</a:t>
            </a:r>
            <a:endParaRPr lang="en-US" altLang="ja-JP" sz="1400" b="1" dirty="0"/>
          </a:p>
          <a:p>
            <a:pPr algn="ctr"/>
            <a:r>
              <a:rPr lang="ja-JP" altLang="en-US" sz="1200" dirty="0" smtClean="0"/>
              <a:t>（共同事務局）</a:t>
            </a:r>
            <a:endParaRPr lang="en-US" altLang="ja-JP" sz="1200" dirty="0" smtClean="0"/>
          </a:p>
          <a:p>
            <a:pPr algn="ctr"/>
            <a:r>
              <a:rPr lang="ja-JP" altLang="en-US" sz="1400" b="1" dirty="0" smtClean="0"/>
              <a:t>　</a:t>
            </a:r>
            <a:r>
              <a:rPr lang="ja-JP" altLang="en-US" sz="16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</a:t>
            </a:r>
            <a:r>
              <a:rPr lang="ja-JP" altLang="en-US" sz="1600" b="1" u="sng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愛知</a:t>
            </a:r>
            <a:r>
              <a:rPr lang="ja-JP" altLang="en-US" sz="1600" b="1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運輸</a:t>
            </a:r>
            <a:r>
              <a:rPr lang="ja-JP" altLang="en-US" sz="1600" b="1" u="sng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支局</a:t>
            </a:r>
            <a:r>
              <a:rPr lang="ja-JP" altLang="en-US" sz="16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」</a:t>
            </a:r>
            <a:r>
              <a:rPr lang="ja-JP" altLang="en-US" sz="1400" b="1" dirty="0"/>
              <a:t> </a:t>
            </a:r>
            <a:r>
              <a:rPr lang="ja-JP" altLang="en-US" sz="1200" b="1" dirty="0"/>
              <a:t>「名古屋タクシー協会」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73880" y="1975201"/>
            <a:ext cx="2218847" cy="48245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/>
              <a:t>協</a:t>
            </a:r>
            <a:r>
              <a:rPr lang="ja-JP" altLang="en-US" sz="1400" b="1" dirty="0" smtClean="0"/>
              <a:t>議</a:t>
            </a:r>
            <a:r>
              <a:rPr lang="ja-JP" altLang="en-US" sz="1400" b="1" dirty="0"/>
              <a:t>会</a:t>
            </a:r>
            <a:r>
              <a:rPr lang="ja-JP" altLang="en-US" sz="1400" b="1" dirty="0" smtClean="0"/>
              <a:t>「共同</a:t>
            </a:r>
            <a:r>
              <a:rPr lang="ja-JP" altLang="en-US" sz="1400" b="1" dirty="0"/>
              <a:t>事務局</a:t>
            </a:r>
            <a:r>
              <a:rPr lang="ja-JP" altLang="en-US" sz="1400" b="1" dirty="0" smtClean="0"/>
              <a:t>」共有 </a:t>
            </a:r>
            <a:endParaRPr lang="en-US" altLang="ja-JP" sz="1400" b="1" dirty="0" smtClean="0"/>
          </a:p>
          <a:p>
            <a:pPr algn="ctr"/>
            <a:r>
              <a:rPr lang="ja-JP" altLang="en-US" sz="1400" b="1" dirty="0" smtClean="0"/>
              <a:t>≪名古屋</a:t>
            </a:r>
            <a:r>
              <a:rPr lang="ja-JP" altLang="en-US" sz="1400" b="1" dirty="0"/>
              <a:t>タクシー</a:t>
            </a:r>
            <a:r>
              <a:rPr lang="ja-JP" altLang="en-US" sz="1400" b="1" dirty="0" smtClean="0"/>
              <a:t>協会≫</a:t>
            </a:r>
            <a:endParaRPr lang="en-US" altLang="ja-JP" sz="1400" b="1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8583" y="3001447"/>
            <a:ext cx="6607488" cy="8670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③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　名古屋交通圏・自治体別交通課題等の取りまとめ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b="1" dirty="0" smtClean="0">
                <a:solidFill>
                  <a:schemeClr val="bg1"/>
                </a:solidFill>
              </a:rPr>
              <a:t>運輸局・支局情報の集約・提供</a:t>
            </a:r>
            <a:endParaRPr lang="en-US" altLang="ja-JP" sz="1400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b="1" dirty="0" smtClean="0">
                <a:solidFill>
                  <a:schemeClr val="bg1"/>
                </a:solidFill>
              </a:rPr>
              <a:t>名古屋タクシー協会⇒（自治体ＷＧ共有化）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8583" y="4395472"/>
            <a:ext cx="6607489" cy="917870"/>
          </a:xfrm>
          <a:prstGeom prst="rect">
            <a:avLst/>
          </a:prstGeom>
          <a:solidFill>
            <a:srgbClr val="00B0F0"/>
          </a:solidFill>
          <a:ln w="50800" cmpd="sng">
            <a:solidFill>
              <a:schemeClr val="tx1"/>
            </a:solidFill>
            <a:prstDash val="solid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⑤　「</a:t>
            </a:r>
            <a:r>
              <a:rPr lang="ja-JP" altLang="en-US" sz="2000" b="1" dirty="0">
                <a:solidFill>
                  <a:schemeClr val="bg1"/>
                </a:solidFill>
              </a:rPr>
              <a:t>名古屋交通圏タクシー活性化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協議会」</a:t>
            </a:r>
            <a:endParaRPr lang="en-US" altLang="ja-JP" sz="20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bg1"/>
                </a:solidFill>
              </a:rPr>
              <a:t>名古屋のタクシー日本一戦略「計画変更</a:t>
            </a:r>
            <a:r>
              <a:rPr lang="ja-JP" altLang="en-US" sz="1400" b="1" dirty="0">
                <a:solidFill>
                  <a:schemeClr val="bg1"/>
                </a:solidFill>
              </a:rPr>
              <a:t>」 ≪名古屋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交通圏地域交通サポート</a:t>
            </a:r>
            <a:r>
              <a:rPr lang="ja-JP" altLang="en-US" sz="1400" b="1" dirty="0">
                <a:solidFill>
                  <a:schemeClr val="bg1"/>
                </a:solidFill>
              </a:rPr>
              <a:t>計画≫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814048" y="6993967"/>
            <a:ext cx="2039777" cy="4829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/>
              <a:t>⑧名古屋</a:t>
            </a:r>
            <a:r>
              <a:rPr lang="ja-JP" altLang="en-US" sz="1400" b="1" dirty="0"/>
              <a:t>タクシー</a:t>
            </a:r>
            <a:r>
              <a:rPr lang="ja-JP" altLang="en-US" sz="1400" b="1" dirty="0" smtClean="0"/>
              <a:t>協会</a:t>
            </a:r>
            <a:endParaRPr lang="en-US" altLang="ja-JP" sz="1400" b="1" dirty="0"/>
          </a:p>
          <a:p>
            <a:pPr algn="ctr"/>
            <a:r>
              <a:rPr lang="ja-JP" altLang="en-US" sz="1200" b="1" dirty="0"/>
              <a:t>（</a:t>
            </a:r>
            <a:r>
              <a:rPr lang="ja-JP" altLang="en-US" sz="1200" b="1" dirty="0" smtClean="0"/>
              <a:t>協議会共同事務局）</a:t>
            </a:r>
            <a:endParaRPr lang="en-US" altLang="ja-JP" sz="1200" b="1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67075" y="7863838"/>
            <a:ext cx="3133725" cy="988402"/>
          </a:xfrm>
          <a:prstGeom prst="rect">
            <a:avLst/>
          </a:prstGeom>
          <a:noFill/>
          <a:ln w="38100" cmpd="sng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600" b="1" dirty="0"/>
              <a:t>⑨</a:t>
            </a:r>
            <a:r>
              <a:rPr lang="ja-JP" altLang="en-US" sz="1600" b="1" dirty="0" smtClean="0"/>
              <a:t>自治体</a:t>
            </a:r>
            <a:r>
              <a:rPr lang="ja-JP" altLang="en-US" sz="1600" b="1" dirty="0"/>
              <a:t>訪問（重点訪問自治体）</a:t>
            </a:r>
            <a:endParaRPr lang="en-US" altLang="ja-JP" sz="16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b="1" dirty="0" smtClean="0"/>
              <a:t>運輸支局長「首長訪問」</a:t>
            </a:r>
            <a:endParaRPr lang="en-US" altLang="ja-JP" sz="12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b="1" dirty="0" smtClean="0"/>
              <a:t>タクシー活用提案事業者</a:t>
            </a:r>
            <a:endParaRPr lang="en-US" altLang="ja-JP" sz="1200" b="1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b="1" dirty="0" smtClean="0"/>
              <a:t>タクシー協会・地区部会長</a:t>
            </a:r>
            <a:endParaRPr lang="en-US" altLang="ja-JP" sz="1200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5966" y="5789687"/>
            <a:ext cx="1698749" cy="784531"/>
          </a:xfrm>
          <a:prstGeom prst="rect">
            <a:avLst/>
          </a:prstGeom>
          <a:noFill/>
          <a:ln w="31750" cmpd="sng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1100" b="1" dirty="0" smtClean="0"/>
              <a:t>地域公共交通会議</a:t>
            </a:r>
            <a:endParaRPr lang="en-US" altLang="ja-JP" sz="1100" b="1" dirty="0" smtClean="0"/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1100" b="1" dirty="0" smtClean="0"/>
              <a:t>活性化再生法協議会</a:t>
            </a:r>
            <a:endParaRPr lang="en-US" altLang="ja-JP" sz="1100" b="1" dirty="0" smtClean="0"/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1100" b="1" dirty="0" smtClean="0"/>
              <a:t>福祉有償運送運営協議会</a:t>
            </a:r>
            <a:endParaRPr lang="en-US" altLang="ja-JP" sz="11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8591" y="9194279"/>
            <a:ext cx="2369818" cy="675525"/>
          </a:xfrm>
          <a:prstGeom prst="rect">
            <a:avLst/>
          </a:prstGeom>
          <a:noFill/>
          <a:ln w="25400" cmpd="sng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300" b="1" dirty="0" smtClean="0"/>
              <a:t>⑫自治体・交通計画</a:t>
            </a:r>
            <a:endParaRPr lang="en-US" altLang="ja-JP" sz="1300" b="1" dirty="0"/>
          </a:p>
          <a:p>
            <a:pPr algn="ctr"/>
            <a:r>
              <a:rPr lang="ja-JP" altLang="en-US" sz="1300" b="1" dirty="0"/>
              <a:t>（網形成</a:t>
            </a:r>
            <a:r>
              <a:rPr lang="ja-JP" altLang="en-US" sz="1300" b="1" dirty="0" smtClean="0"/>
              <a:t>計画・他計画）</a:t>
            </a:r>
            <a:endParaRPr lang="en-US" altLang="ja-JP" sz="1300" b="1" dirty="0" smtClean="0"/>
          </a:p>
          <a:p>
            <a:pPr algn="ctr"/>
            <a:r>
              <a:rPr lang="ja-JP" altLang="en-US" sz="1300" b="1" dirty="0"/>
              <a:t>「</a:t>
            </a:r>
            <a:r>
              <a:rPr lang="ja-JP" altLang="en-US" sz="1300" b="1" dirty="0" smtClean="0"/>
              <a:t>連携・反映」</a:t>
            </a:r>
            <a:endParaRPr lang="en-US" altLang="ja-JP" sz="1300" b="1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0" y="326651"/>
            <a:ext cx="6858000" cy="0"/>
          </a:xfrm>
          <a:prstGeom prst="line">
            <a:avLst/>
          </a:prstGeom>
          <a:ln w="381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3267075" y="9225621"/>
            <a:ext cx="3458997" cy="630019"/>
          </a:xfrm>
          <a:prstGeom prst="rect">
            <a:avLst/>
          </a:prstGeom>
          <a:noFill/>
          <a:ln w="50800" cmpd="dbl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/>
              <a:t>⑬　≪</a:t>
            </a:r>
            <a:r>
              <a:rPr lang="ja-JP" altLang="en-US" sz="1400" b="1" dirty="0"/>
              <a:t>名古屋交通圏サポート</a:t>
            </a:r>
            <a:r>
              <a:rPr lang="ja-JP" altLang="en-US" sz="1400" b="1" dirty="0" smtClean="0"/>
              <a:t>計画≫</a:t>
            </a:r>
            <a:endParaRPr lang="en-US" altLang="ja-JP" sz="1400" b="1" dirty="0" smtClean="0"/>
          </a:p>
          <a:p>
            <a:pPr algn="ctr"/>
            <a:r>
              <a:rPr lang="ja-JP" altLang="en-US" sz="1400" b="1" dirty="0" smtClean="0"/>
              <a:t>「自治体</a:t>
            </a:r>
            <a:r>
              <a:rPr lang="ja-JP" altLang="en-US" sz="1400" b="1" dirty="0"/>
              <a:t>別課題</a:t>
            </a:r>
            <a:r>
              <a:rPr lang="ja-JP" altLang="en-US" sz="1400" b="1" dirty="0" smtClean="0"/>
              <a:t>シート」提案・訪問等記載</a:t>
            </a:r>
            <a:endParaRPr lang="en-US" altLang="ja-JP" sz="1400" b="1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812381" y="5776358"/>
            <a:ext cx="2041444" cy="8054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/>
              <a:t>⑦　「地区部会」</a:t>
            </a:r>
            <a:endParaRPr lang="en-US" altLang="ja-JP" sz="1400" b="1" dirty="0" smtClean="0"/>
          </a:p>
          <a:p>
            <a:pPr algn="ctr"/>
            <a:r>
              <a:rPr lang="ja-JP" altLang="en-US" sz="1400" b="1" dirty="0" smtClean="0"/>
              <a:t>会員タクシー事業者</a:t>
            </a:r>
            <a:endParaRPr lang="en-US" altLang="ja-JP" sz="1400" b="1" dirty="0"/>
          </a:p>
        </p:txBody>
      </p:sp>
      <p:cxnSp>
        <p:nvCxnSpPr>
          <p:cNvPr id="31" name="直線矢印コネクタ 30"/>
          <p:cNvCxnSpPr/>
          <p:nvPr/>
        </p:nvCxnSpPr>
        <p:spPr>
          <a:xfrm flipV="1">
            <a:off x="6606540" y="5313342"/>
            <a:ext cx="0" cy="3912279"/>
          </a:xfrm>
          <a:prstGeom prst="straightConnector1">
            <a:avLst/>
          </a:prstGeom>
          <a:ln w="38100" cmpd="sng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933919" y="5590619"/>
            <a:ext cx="954107" cy="2078367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txBody>
          <a:bodyPr vert="eaVert" wrap="square" rtlCol="0" anchor="ctr" anchorCtr="0">
            <a:spAutoFit/>
          </a:bodyPr>
          <a:lstStyle/>
          <a:p>
            <a:pPr algn="ctr"/>
            <a:r>
              <a:rPr lang="ja-JP" altLang="en-US" sz="1000" b="1" dirty="0"/>
              <a:t>　</a:t>
            </a:r>
            <a:r>
              <a:rPr lang="ja-JP" altLang="en-US" sz="1000" b="1" dirty="0" smtClean="0"/>
              <a:t>　タクシー</a:t>
            </a:r>
            <a:r>
              <a:rPr lang="ja-JP" altLang="en-US" sz="1000" b="1" dirty="0"/>
              <a:t>の</a:t>
            </a:r>
            <a:r>
              <a:rPr lang="ja-JP" altLang="en-US" sz="1000" b="1" dirty="0" smtClean="0"/>
              <a:t>提案＊随時フォロー</a:t>
            </a:r>
            <a:endParaRPr lang="en-US" altLang="ja-JP" sz="1000" b="1" dirty="0" smtClean="0"/>
          </a:p>
          <a:p>
            <a:pPr algn="ctr"/>
            <a:endParaRPr lang="en-US" altLang="ja-JP" sz="1000" b="1" dirty="0" smtClean="0"/>
          </a:p>
          <a:p>
            <a:r>
              <a:rPr lang="ja-JP" altLang="en-US" sz="1000" b="1" dirty="0" smtClean="0"/>
              <a:t>　　　＠タ シー協会</a:t>
            </a:r>
            <a:endParaRPr lang="en-US" altLang="ja-JP" sz="1000" b="1" dirty="0" smtClean="0"/>
          </a:p>
          <a:p>
            <a:r>
              <a:rPr lang="ja-JP" altLang="en-US" sz="1000" b="1" dirty="0" smtClean="0"/>
              <a:t>　　　＠タクシー事業者</a:t>
            </a:r>
            <a:endParaRPr lang="en-US" altLang="ja-JP" sz="1000" b="1" dirty="0" smtClean="0"/>
          </a:p>
          <a:p>
            <a:r>
              <a:rPr lang="ja-JP" altLang="en-US" sz="1000" b="1" dirty="0" smtClean="0"/>
              <a:t>　　　＠自治体</a:t>
            </a:r>
            <a:endParaRPr lang="en-US" altLang="ja-JP" sz="1000" b="1" dirty="0" smtClean="0"/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1768788" y="3868510"/>
            <a:ext cx="0" cy="5269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stCxn id="29" idx="2"/>
            <a:endCxn id="15" idx="0"/>
          </p:cNvCxnSpPr>
          <p:nvPr/>
        </p:nvCxnSpPr>
        <p:spPr>
          <a:xfrm>
            <a:off x="4833103" y="6581779"/>
            <a:ext cx="834" cy="412188"/>
          </a:xfrm>
          <a:prstGeom prst="straightConnector1">
            <a:avLst/>
          </a:prstGeom>
          <a:ln w="38100" cmpd="dbl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>
            <a:stCxn id="15" idx="2"/>
            <a:endCxn id="16" idx="0"/>
          </p:cNvCxnSpPr>
          <p:nvPr/>
        </p:nvCxnSpPr>
        <p:spPr>
          <a:xfrm>
            <a:off x="4833937" y="7476885"/>
            <a:ext cx="1" cy="3869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カギ線コネクタ 141"/>
          <p:cNvCxnSpPr>
            <a:stCxn id="16" idx="1"/>
            <a:endCxn id="46" idx="2"/>
          </p:cNvCxnSpPr>
          <p:nvPr/>
        </p:nvCxnSpPr>
        <p:spPr>
          <a:xfrm rot="10800000">
            <a:off x="2654421" y="6574219"/>
            <a:ext cx="612655" cy="1783820"/>
          </a:xfrm>
          <a:prstGeom prst="bentConnector2">
            <a:avLst/>
          </a:prstGeom>
          <a:ln w="38100" cmpd="sng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1824716" y="5790643"/>
            <a:ext cx="1659408" cy="783576"/>
          </a:xfrm>
          <a:prstGeom prst="rect">
            <a:avLst/>
          </a:prstGeom>
          <a:noFill/>
          <a:ln w="25400" cmpd="sng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/>
              <a:t>名古屋交通圏</a:t>
            </a:r>
            <a:endParaRPr lang="en-US" altLang="ja-JP" sz="1400" b="1" dirty="0" smtClean="0"/>
          </a:p>
          <a:p>
            <a:pPr algn="ctr"/>
            <a:r>
              <a:rPr lang="ja-JP" altLang="en-US" sz="1400" b="1" dirty="0" smtClean="0"/>
              <a:t>「</a:t>
            </a:r>
            <a:r>
              <a:rPr lang="en-US" altLang="ja-JP" sz="1400" b="1" dirty="0"/>
              <a:t>17</a:t>
            </a:r>
            <a:r>
              <a:rPr lang="ja-JP" altLang="en-US" sz="1400" b="1" dirty="0"/>
              <a:t>市町村</a:t>
            </a:r>
            <a:r>
              <a:rPr lang="ja-JP" altLang="en-US" sz="1400" b="1" dirty="0" smtClean="0"/>
              <a:t>」</a:t>
            </a:r>
            <a:endParaRPr lang="en-US" altLang="ja-JP" sz="1400" b="1" dirty="0" smtClean="0"/>
          </a:p>
          <a:p>
            <a:pPr algn="ctr"/>
            <a:r>
              <a:rPr lang="ja-JP" altLang="en-US" sz="1400" dirty="0" smtClean="0"/>
              <a:t>（</a:t>
            </a:r>
            <a:r>
              <a:rPr lang="ja-JP" altLang="en-US" sz="1400" dirty="0"/>
              <a:t>愛知県）</a:t>
            </a:r>
            <a:endParaRPr lang="en-US" altLang="ja-JP" sz="1400" dirty="0"/>
          </a:p>
        </p:txBody>
      </p:sp>
      <p:cxnSp>
        <p:nvCxnSpPr>
          <p:cNvPr id="39" name="直線矢印コネクタ 38"/>
          <p:cNvCxnSpPr>
            <a:stCxn id="17" idx="2"/>
          </p:cNvCxnSpPr>
          <p:nvPr/>
        </p:nvCxnSpPr>
        <p:spPr>
          <a:xfrm>
            <a:off x="975341" y="6574218"/>
            <a:ext cx="3292" cy="26181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29" idx="1"/>
            <a:endCxn id="46" idx="3"/>
          </p:cNvCxnSpPr>
          <p:nvPr/>
        </p:nvCxnSpPr>
        <p:spPr>
          <a:xfrm flipH="1">
            <a:off x="3484124" y="6179069"/>
            <a:ext cx="328257" cy="336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線吹き出し 2 (枠付き) 26"/>
          <p:cNvSpPr/>
          <p:nvPr/>
        </p:nvSpPr>
        <p:spPr>
          <a:xfrm>
            <a:off x="2899452" y="6458662"/>
            <a:ext cx="1459039" cy="611789"/>
          </a:xfrm>
          <a:prstGeom prst="borderCallout2">
            <a:avLst>
              <a:gd name="adj1" fmla="val 12522"/>
              <a:gd name="adj2" fmla="val 43888"/>
              <a:gd name="adj3" fmla="val -6161"/>
              <a:gd name="adj4" fmla="val 43873"/>
              <a:gd name="adj5" fmla="val -52054"/>
              <a:gd name="adj6" fmla="val 44495"/>
            </a:avLst>
          </a:prstGeom>
          <a:noFill/>
          <a:ln w="9525">
            <a:noFill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自治体の協議会に参加するタクシー独自提案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469719" y="582709"/>
            <a:ext cx="3314347" cy="1246930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3397922" y="664189"/>
            <a:ext cx="342959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タクシー・自治体・運輸行政≪協働≫</a:t>
            </a:r>
            <a:endParaRPr lang="en-US" altLang="ja-JP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タクシー・</a:t>
            </a:r>
            <a:r>
              <a:rPr lang="ja-JP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自治体</a:t>
            </a:r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の計画≪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連携≫</a:t>
            </a:r>
            <a:endParaRPr lang="en-US" altLang="ja-JP" sz="1400" b="1" dirty="0"/>
          </a:p>
          <a:p>
            <a:r>
              <a:rPr lang="ja-JP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</a:t>
            </a:r>
            <a:r>
              <a:rPr lang="ja-JP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（タクシー）</a:t>
            </a:r>
            <a:r>
              <a:rPr lang="ja-JP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名古屋交通圏活性化協議会　　</a:t>
            </a:r>
            <a:endParaRPr lang="en-US" altLang="ja-JP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・（自治体）地域公共交通会議等</a:t>
            </a:r>
            <a:endParaRPr lang="en-US" altLang="ja-JP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</a:t>
            </a:r>
            <a:r>
              <a:rPr lang="ja-JP" altLang="en-US" sz="10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（国交省）地域交通の検討プロセスガイドライン等</a:t>
            </a:r>
            <a:endParaRPr lang="en-US" altLang="ja-JP" sz="105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4373880" y="366240"/>
            <a:ext cx="1617105" cy="369332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≪ポイント≫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cxnSp>
        <p:nvCxnSpPr>
          <p:cNvPr id="77" name="直線矢印コネクタ 76"/>
          <p:cNvCxnSpPr/>
          <p:nvPr/>
        </p:nvCxnSpPr>
        <p:spPr>
          <a:xfrm>
            <a:off x="1770339" y="2335739"/>
            <a:ext cx="0" cy="6733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952500" y="1257300"/>
            <a:ext cx="0" cy="7179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下矢印吹き出し 96"/>
          <p:cNvSpPr/>
          <p:nvPr/>
        </p:nvSpPr>
        <p:spPr>
          <a:xfrm>
            <a:off x="3484124" y="5009504"/>
            <a:ext cx="2852636" cy="774475"/>
          </a:xfrm>
          <a:prstGeom prst="downArrowCallout">
            <a:avLst>
              <a:gd name="adj1" fmla="val 52229"/>
              <a:gd name="adj2" fmla="val 52058"/>
              <a:gd name="adj3" fmla="val 21392"/>
              <a:gd name="adj4" fmla="val 71822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協議会に参加する地域代表タクシー会社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「地区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部会・部会長」</a:t>
            </a:r>
            <a:endParaRPr lang="en-US" altLang="ja-JP" sz="1200" b="1" dirty="0">
              <a:solidFill>
                <a:schemeClr val="tx1"/>
              </a:solidFill>
            </a:endParaRPr>
          </a:p>
        </p:txBody>
      </p:sp>
      <p:cxnSp>
        <p:nvCxnSpPr>
          <p:cNvPr id="103" name="直線矢印コネクタ 102"/>
          <p:cNvCxnSpPr>
            <a:stCxn id="18" idx="3"/>
            <a:endCxn id="26" idx="1"/>
          </p:cNvCxnSpPr>
          <p:nvPr/>
        </p:nvCxnSpPr>
        <p:spPr>
          <a:xfrm>
            <a:off x="2518409" y="9532042"/>
            <a:ext cx="748666" cy="8589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>
            <a:stCxn id="16" idx="2"/>
          </p:cNvCxnSpPr>
          <p:nvPr/>
        </p:nvCxnSpPr>
        <p:spPr>
          <a:xfrm>
            <a:off x="4833938" y="8852240"/>
            <a:ext cx="0" cy="373381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右中かっこ 136"/>
          <p:cNvSpPr/>
          <p:nvPr/>
        </p:nvSpPr>
        <p:spPr>
          <a:xfrm>
            <a:off x="5318760" y="8260080"/>
            <a:ext cx="68580" cy="44196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5494020" y="8274219"/>
            <a:ext cx="754380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/>
              <a:t>関係者間にて調整</a:t>
            </a:r>
            <a:endParaRPr kumimoji="1" lang="ja-JP" altLang="en-US" sz="1050" dirty="0"/>
          </a:p>
        </p:txBody>
      </p:sp>
      <p:sp>
        <p:nvSpPr>
          <p:cNvPr id="54" name="ホームベース 53"/>
          <p:cNvSpPr/>
          <p:nvPr/>
        </p:nvSpPr>
        <p:spPr>
          <a:xfrm flipH="1">
            <a:off x="4373879" y="3058186"/>
            <a:ext cx="2218848" cy="758454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全自治体課題シート集約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「地域交通サポート計画」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（課題編）取りまとめ</a:t>
            </a:r>
            <a:endParaRPr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2263629" y="6574218"/>
            <a:ext cx="0" cy="26205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139322" y="7015293"/>
            <a:ext cx="1696610" cy="175996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/>
              <a:t>⑪地域</a:t>
            </a:r>
            <a:r>
              <a:rPr lang="ja-JP" altLang="en-US" sz="1400" b="1" dirty="0"/>
              <a:t>交通の検討プロセスに</a:t>
            </a:r>
            <a:r>
              <a:rPr lang="ja-JP" altLang="en-US" sz="1400" b="1" dirty="0" smtClean="0"/>
              <a:t>関する　ガイドライン　　　　「国交省」</a:t>
            </a:r>
            <a:endParaRPr lang="en-US" altLang="ja-JP" sz="1400" b="1" dirty="0" smtClean="0"/>
          </a:p>
          <a:p>
            <a:pPr algn="ctr"/>
            <a:endParaRPr lang="en-US" altLang="ja-JP" sz="1200" b="1" dirty="0"/>
          </a:p>
          <a:p>
            <a:pPr algn="ctr"/>
            <a:r>
              <a:rPr lang="ja-JP" altLang="en-US" sz="1200" b="1" dirty="0"/>
              <a:t>（地域公共交通</a:t>
            </a:r>
            <a:r>
              <a:rPr lang="ja-JP" altLang="en-US" sz="1200" b="1" dirty="0" smtClean="0"/>
              <a:t>会議）</a:t>
            </a:r>
            <a:endParaRPr lang="en-US" altLang="ja-JP" sz="1200" b="1" dirty="0" smtClean="0"/>
          </a:p>
          <a:p>
            <a:pPr algn="ctr"/>
            <a:r>
              <a:rPr lang="ja-JP" altLang="en-US" sz="1100" b="1" dirty="0" smtClean="0"/>
              <a:t>（福祉有償運営協議会）</a:t>
            </a:r>
            <a:endParaRPr lang="en-US" altLang="ja-JP" sz="11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8968" y="1422440"/>
            <a:ext cx="300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①</a:t>
            </a:r>
            <a:endParaRPr kumimoji="1" lang="ja-JP" altLang="en-US" sz="1400" dirty="0"/>
          </a:p>
        </p:txBody>
      </p:sp>
      <p:sp>
        <p:nvSpPr>
          <p:cNvPr id="79" name="テキスト ボックス 78"/>
          <p:cNvSpPr txBox="1"/>
          <p:nvPr/>
        </p:nvSpPr>
        <p:spPr>
          <a:xfrm flipH="1">
            <a:off x="2106339" y="7654444"/>
            <a:ext cx="31938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⑩</a:t>
            </a:r>
            <a:endParaRPr kumimoji="1" lang="ja-JP" altLang="en-US" sz="14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749203" y="9234389"/>
            <a:ext cx="300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⑬</a:t>
            </a:r>
            <a:endParaRPr kumimoji="1" lang="ja-JP" altLang="en-US" sz="14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876993" y="8884610"/>
            <a:ext cx="300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⑬</a:t>
            </a:r>
            <a:endParaRPr kumimoji="1" lang="ja-JP" altLang="en-US" sz="1400" dirty="0"/>
          </a:p>
        </p:txBody>
      </p:sp>
      <p:sp>
        <p:nvSpPr>
          <p:cNvPr id="19" name="右中かっこ 18"/>
          <p:cNvSpPr/>
          <p:nvPr/>
        </p:nvSpPr>
        <p:spPr>
          <a:xfrm rot="5400000">
            <a:off x="6227100" y="6766525"/>
            <a:ext cx="76945" cy="38486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120897" y="7015832"/>
            <a:ext cx="298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協働</a:t>
            </a:r>
            <a:endParaRPr kumimoji="1" lang="ja-JP" altLang="en-US" sz="1000" dirty="0"/>
          </a:p>
        </p:txBody>
      </p:sp>
      <p:cxnSp>
        <p:nvCxnSpPr>
          <p:cNvPr id="44" name="直線矢印コネクタ 43"/>
          <p:cNvCxnSpPr>
            <a:stCxn id="15" idx="1"/>
          </p:cNvCxnSpPr>
          <p:nvPr/>
        </p:nvCxnSpPr>
        <p:spPr>
          <a:xfrm flipH="1">
            <a:off x="1824715" y="7235426"/>
            <a:ext cx="1989333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下矢印吹き出し 108"/>
          <p:cNvSpPr/>
          <p:nvPr/>
        </p:nvSpPr>
        <p:spPr>
          <a:xfrm>
            <a:off x="321409" y="5009504"/>
            <a:ext cx="2999006" cy="766854"/>
          </a:xfrm>
          <a:prstGeom prst="downArrowCallout">
            <a:avLst>
              <a:gd name="adj1" fmla="val 52229"/>
              <a:gd name="adj2" fmla="val 52058"/>
              <a:gd name="adj3" fmla="val 21392"/>
              <a:gd name="adj4" fmla="val 71822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名古屋交通圏タクシー活性化協議会に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参加する自治体（１７市町村＋愛知県）</a:t>
            </a:r>
            <a:endParaRPr lang="en-US" altLang="ja-JP" sz="1200" b="1" dirty="0">
              <a:solidFill>
                <a:schemeClr val="tx1"/>
              </a:solidFill>
            </a:endParaRPr>
          </a:p>
        </p:txBody>
      </p:sp>
      <p:cxnSp>
        <p:nvCxnSpPr>
          <p:cNvPr id="116" name="直線矢印コネクタ 115"/>
          <p:cNvCxnSpPr/>
          <p:nvPr/>
        </p:nvCxnSpPr>
        <p:spPr>
          <a:xfrm flipV="1">
            <a:off x="3635423" y="6248400"/>
            <a:ext cx="0" cy="341000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テキスト ボックス 132"/>
          <p:cNvSpPr txBox="1"/>
          <p:nvPr/>
        </p:nvSpPr>
        <p:spPr>
          <a:xfrm>
            <a:off x="6456291" y="5590619"/>
            <a:ext cx="300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⑭</a:t>
            </a:r>
            <a:endParaRPr kumimoji="1" lang="ja-JP" altLang="en-US" sz="1400" dirty="0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1667085" y="6013900"/>
            <a:ext cx="31777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/>
              <a:t>⑥</a:t>
            </a:r>
            <a:endParaRPr kumimoji="1" lang="ja-JP" altLang="en-US" sz="1400" b="1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25965" y="1975201"/>
            <a:ext cx="3288748" cy="48245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/>
              <a:t>名古屋交通圏タクシー活性化協議会</a:t>
            </a:r>
            <a:endParaRPr lang="en-US" altLang="ja-JP" sz="1400" b="1" dirty="0"/>
          </a:p>
          <a:p>
            <a:pPr algn="ctr"/>
            <a:r>
              <a:rPr lang="ja-JP" altLang="en-US" sz="1400" b="1" dirty="0" smtClean="0"/>
              <a:t>参加自治体「</a:t>
            </a:r>
            <a:r>
              <a:rPr lang="en-US" altLang="ja-JP" sz="1400" b="1" dirty="0" smtClean="0"/>
              <a:t>17</a:t>
            </a:r>
            <a:r>
              <a:rPr lang="ja-JP" altLang="en-US" sz="1400" b="1" dirty="0" smtClean="0"/>
              <a:t>市町村」（愛知県）</a:t>
            </a:r>
            <a:endParaRPr lang="ja-JP" altLang="en-US" sz="1400" b="1" dirty="0"/>
          </a:p>
        </p:txBody>
      </p:sp>
      <p:cxnSp>
        <p:nvCxnSpPr>
          <p:cNvPr id="40" name="直線矢印コネクタ 39"/>
          <p:cNvCxnSpPr>
            <a:stCxn id="66" idx="3"/>
            <a:endCxn id="9" idx="1"/>
          </p:cNvCxnSpPr>
          <p:nvPr/>
        </p:nvCxnSpPr>
        <p:spPr>
          <a:xfrm>
            <a:off x="3414713" y="2216430"/>
            <a:ext cx="959167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426849" y="1959961"/>
            <a:ext cx="9470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共同事務局</a:t>
            </a:r>
            <a:endParaRPr kumimoji="1" lang="en-US" altLang="ja-JP" sz="1100" dirty="0" smtClean="0"/>
          </a:p>
          <a:p>
            <a:pPr algn="ctr"/>
            <a:endParaRPr kumimoji="1" lang="en-US" altLang="ja-JP" sz="800" dirty="0" smtClean="0"/>
          </a:p>
          <a:p>
            <a:pPr algn="ctr"/>
            <a:r>
              <a:rPr kumimoji="1" lang="ja-JP" altLang="en-US" sz="1100" dirty="0" smtClean="0"/>
              <a:t>共有</a:t>
            </a:r>
            <a:endParaRPr kumimoji="1" lang="ja-JP" altLang="en-US" sz="1100" dirty="0"/>
          </a:p>
        </p:txBody>
      </p:sp>
      <p:cxnSp>
        <p:nvCxnSpPr>
          <p:cNvPr id="50" name="直線矢印コネクタ 49"/>
          <p:cNvCxnSpPr>
            <a:stCxn id="64" idx="1"/>
          </p:cNvCxnSpPr>
          <p:nvPr/>
        </p:nvCxnSpPr>
        <p:spPr>
          <a:xfrm flipH="1" flipV="1">
            <a:off x="1768789" y="2734614"/>
            <a:ext cx="3709993" cy="76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2114959" y="3967420"/>
            <a:ext cx="1152116" cy="30777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④</a:t>
            </a:r>
            <a:r>
              <a:rPr lang="ja-JP" altLang="en-US" sz="1200" dirty="0" smtClean="0"/>
              <a:t>自治体ＷＧ</a:t>
            </a:r>
            <a:endParaRPr kumimoji="1" lang="ja-JP" altLang="en-US" sz="1200" dirty="0"/>
          </a:p>
        </p:txBody>
      </p:sp>
      <p:cxnSp>
        <p:nvCxnSpPr>
          <p:cNvPr id="88" name="直線矢印コネクタ 87"/>
          <p:cNvCxnSpPr>
            <a:stCxn id="87" idx="1"/>
          </p:cNvCxnSpPr>
          <p:nvPr/>
        </p:nvCxnSpPr>
        <p:spPr>
          <a:xfrm flipH="1">
            <a:off x="1768789" y="4121309"/>
            <a:ext cx="346170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>
            <a:stCxn id="9" idx="2"/>
            <a:endCxn id="54" idx="0"/>
          </p:cNvCxnSpPr>
          <p:nvPr/>
        </p:nvCxnSpPr>
        <p:spPr>
          <a:xfrm flipH="1">
            <a:off x="5483303" y="2457659"/>
            <a:ext cx="1" cy="60052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5478782" y="2611503"/>
            <a:ext cx="556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共有</a:t>
            </a:r>
            <a:endParaRPr kumimoji="1" lang="ja-JP" altLang="en-US" sz="11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114960" y="2580725"/>
            <a:ext cx="2254400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②</a:t>
            </a:r>
            <a:r>
              <a:rPr kumimoji="1" lang="ja-JP" altLang="en-US" sz="1200" dirty="0" smtClean="0"/>
              <a:t>運輸局（運輸</a:t>
            </a:r>
            <a:r>
              <a:rPr lang="ja-JP" altLang="en-US" sz="1200" dirty="0" smtClean="0"/>
              <a:t>支局）</a:t>
            </a:r>
            <a:r>
              <a:rPr kumimoji="1" lang="ja-JP" altLang="en-US" sz="1200" dirty="0" smtClean="0"/>
              <a:t>情報</a:t>
            </a:r>
            <a:endParaRPr kumimoji="1"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38021" y="-7075"/>
            <a:ext cx="883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資料４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47827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 noGrp="1"/>
          </p:cNvSpPr>
          <p:nvPr>
            <p:ph type="title"/>
          </p:nvPr>
        </p:nvSpPr>
        <p:spPr>
          <a:xfrm>
            <a:off x="0" y="47629"/>
            <a:ext cx="6858000" cy="313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/>
              <a:t>名古屋交通圏「地域交通サポート計画」策定</a:t>
            </a:r>
            <a:r>
              <a:rPr lang="ja-JP" altLang="en-US" sz="1600" b="1" dirty="0" smtClean="0"/>
              <a:t>フロー</a:t>
            </a:r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案</a:t>
            </a:r>
            <a:r>
              <a:rPr lang="en-US" altLang="ja-JP" sz="1600" b="1" dirty="0" smtClean="0"/>
              <a:t>】</a:t>
            </a:r>
            <a:r>
              <a:rPr lang="ja-JP" altLang="en-US" sz="1400" b="1" dirty="0" smtClean="0"/>
              <a:t>≪関係者の実施事項≫</a:t>
            </a:r>
            <a:endParaRPr lang="ja-JP" altLang="en-US" sz="1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381001"/>
            <a:ext cx="6858000" cy="9524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kumimoji="1" lang="ja-JP" altLang="en-US" sz="1400" dirty="0" smtClean="0">
                <a:latin typeface="+mj-ea"/>
                <a:ea typeface="+mj-ea"/>
              </a:rPr>
              <a:t>協議会共同事務局（愛知運輸支局）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</a:t>
            </a:r>
            <a:r>
              <a:rPr kumimoji="1" lang="ja-JP" altLang="en-US" sz="1400" dirty="0" smtClean="0">
                <a:latin typeface="+mj-ea"/>
                <a:ea typeface="+mj-ea"/>
              </a:rPr>
              <a:t>⇒名古屋交通圏タクシー活性化協議会（以下、協議会）に参加する自治体に地域交　　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</a:t>
            </a:r>
            <a:r>
              <a:rPr kumimoji="1" lang="ja-JP" altLang="en-US" sz="1400" dirty="0" smtClean="0">
                <a:latin typeface="+mj-ea"/>
                <a:ea typeface="+mj-ea"/>
              </a:rPr>
              <a:t>通の「課題・ニーズ」調査</a:t>
            </a:r>
            <a:r>
              <a:rPr lang="ja-JP" altLang="en-US" sz="1400" dirty="0" smtClean="0">
                <a:latin typeface="+mj-ea"/>
                <a:ea typeface="+mj-ea"/>
              </a:rPr>
              <a:t>・回答を</a:t>
            </a:r>
            <a:r>
              <a:rPr kumimoji="1" lang="ja-JP" altLang="en-US" sz="1400" dirty="0" smtClean="0">
                <a:latin typeface="+mj-ea"/>
                <a:ea typeface="+mj-ea"/>
              </a:rPr>
              <a:t>依頼（要請）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2"/>
            </a:pPr>
            <a:endParaRPr lang="en-US" altLang="ja-JP" sz="800" dirty="0" smtClean="0">
              <a:latin typeface="+mj-ea"/>
            </a:endParaRPr>
          </a:p>
          <a:p>
            <a:pPr marL="342900" indent="-342900">
              <a:buFont typeface="+mj-ea"/>
              <a:buAutoNum type="circleNumDbPlain" startAt="2"/>
            </a:pPr>
            <a:r>
              <a:rPr lang="ja-JP" altLang="en-US" sz="1400" dirty="0" smtClean="0">
                <a:latin typeface="+mj-ea"/>
              </a:rPr>
              <a:t>協</a:t>
            </a:r>
            <a:r>
              <a:rPr lang="ja-JP" altLang="en-US" sz="1400" dirty="0">
                <a:latin typeface="+mj-ea"/>
              </a:rPr>
              <a:t>議会共同事務局（愛知運輸</a:t>
            </a:r>
            <a:r>
              <a:rPr lang="ja-JP" altLang="en-US" sz="1400" dirty="0" smtClean="0">
                <a:latin typeface="+mj-ea"/>
              </a:rPr>
              <a:t>支局・タクシー協会）</a:t>
            </a:r>
            <a:endParaRPr lang="en-US" altLang="ja-JP" sz="1400" dirty="0" smtClean="0">
              <a:latin typeface="+mj-ea"/>
            </a:endParaRPr>
          </a:p>
          <a:p>
            <a:r>
              <a:rPr lang="ja-JP" altLang="en-US" sz="1400" dirty="0">
                <a:latin typeface="+mj-ea"/>
              </a:rPr>
              <a:t>　</a:t>
            </a:r>
            <a:r>
              <a:rPr lang="ja-JP" altLang="en-US" sz="1400" dirty="0" smtClean="0">
                <a:latin typeface="+mj-ea"/>
              </a:rPr>
              <a:t>　　⇒</a:t>
            </a:r>
            <a:r>
              <a:rPr lang="ja-JP" altLang="en-US" sz="1400" dirty="0" smtClean="0">
                <a:latin typeface="+mj-ea"/>
                <a:ea typeface="+mj-ea"/>
              </a:rPr>
              <a:t>①調査結果「課題・ニーズ」及び運輸局（運輸支局）の既存情報等を基に、タクシー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業界の提案が可能となる「サポート計画（課題編）」の取りまとめ</a:t>
            </a:r>
            <a:endParaRPr lang="en-US" altLang="ja-JP" sz="1400" dirty="0" smtClean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2"/>
            </a:pPr>
            <a:endParaRPr lang="en-US" altLang="ja-JP" sz="800" dirty="0" smtClean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3"/>
            </a:pPr>
            <a:r>
              <a:rPr lang="ja-JP" altLang="en-US" sz="1400" dirty="0" smtClean="0">
                <a:latin typeface="+mj-ea"/>
              </a:rPr>
              <a:t>協</a:t>
            </a:r>
            <a:r>
              <a:rPr lang="ja-JP" altLang="en-US" sz="1400" dirty="0">
                <a:latin typeface="+mj-ea"/>
              </a:rPr>
              <a:t>議会共同事務局</a:t>
            </a:r>
            <a:r>
              <a:rPr lang="ja-JP" altLang="en-US" sz="1400" dirty="0" smtClean="0">
                <a:latin typeface="+mj-ea"/>
              </a:rPr>
              <a:t>（タクシー協会）</a:t>
            </a:r>
            <a:endParaRPr lang="en-US" altLang="ja-JP" sz="1400" dirty="0" smtClean="0">
              <a:latin typeface="+mj-ea"/>
            </a:endParaRPr>
          </a:p>
          <a:p>
            <a:r>
              <a:rPr lang="ja-JP" altLang="en-US" sz="1400" dirty="0">
                <a:latin typeface="+mj-ea"/>
              </a:rPr>
              <a:t>　</a:t>
            </a:r>
            <a:r>
              <a:rPr lang="ja-JP" altLang="en-US" sz="1400" dirty="0" smtClean="0">
                <a:latin typeface="+mj-ea"/>
              </a:rPr>
              <a:t>　　⇒</a:t>
            </a:r>
            <a:r>
              <a:rPr lang="ja-JP" altLang="en-US" sz="1400" dirty="0" smtClean="0">
                <a:latin typeface="+mj-ea"/>
                <a:ea typeface="+mj-ea"/>
              </a:rPr>
              <a:t>協議会・自治体ＷＧ開催</a:t>
            </a:r>
            <a:endParaRPr lang="en-US" altLang="ja-JP" sz="1400" dirty="0" smtClean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3"/>
            </a:pPr>
            <a:endParaRPr lang="en-US" altLang="ja-JP" sz="800" dirty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4"/>
            </a:pPr>
            <a:r>
              <a:rPr lang="ja-JP" altLang="en-US" sz="1400" dirty="0" smtClean="0">
                <a:latin typeface="+mj-ea"/>
                <a:ea typeface="+mj-ea"/>
              </a:rPr>
              <a:t>自治体ＷＧ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⇒②</a:t>
            </a:r>
            <a:r>
              <a:rPr lang="ja-JP" altLang="en-US" sz="1400" dirty="0" smtClean="0">
                <a:latin typeface="+mj-ea"/>
              </a:rPr>
              <a:t>「</a:t>
            </a:r>
            <a:r>
              <a:rPr lang="ja-JP" altLang="en-US" sz="1400" dirty="0" smtClean="0">
                <a:latin typeface="+mj-ea"/>
                <a:ea typeface="+mj-ea"/>
              </a:rPr>
              <a:t>日本一戦略計画変更（案）」記載事項・計画変更（案）協議・協議会提案</a:t>
            </a:r>
            <a:endParaRPr lang="en-US" altLang="ja-JP" sz="1400" dirty="0" smtClean="0">
              <a:latin typeface="+mj-ea"/>
              <a:ea typeface="+mj-ea"/>
            </a:endParaRPr>
          </a:p>
          <a:p>
            <a:endParaRPr lang="en-US" altLang="ja-JP" sz="1400" dirty="0">
              <a:latin typeface="+mj-ea"/>
              <a:ea typeface="+mj-ea"/>
            </a:endParaRPr>
          </a:p>
          <a:p>
            <a:endParaRPr lang="en-US" altLang="ja-JP" sz="1400" dirty="0">
              <a:latin typeface="+mj-ea"/>
              <a:ea typeface="+mj-ea"/>
            </a:endParaRPr>
          </a:p>
          <a:p>
            <a:endParaRPr lang="en-US" altLang="ja-JP" sz="1400" dirty="0" smtClean="0">
              <a:latin typeface="+mj-ea"/>
              <a:ea typeface="+mj-ea"/>
            </a:endParaRPr>
          </a:p>
          <a:p>
            <a:endParaRPr lang="en-US" altLang="ja-JP" sz="1400" dirty="0" smtClean="0">
              <a:latin typeface="+mj-ea"/>
              <a:ea typeface="+mj-ea"/>
            </a:endParaRPr>
          </a:p>
          <a:p>
            <a:endParaRPr lang="en-US" altLang="ja-JP" sz="1400" dirty="0">
              <a:latin typeface="+mj-ea"/>
              <a:ea typeface="+mj-ea"/>
            </a:endParaRPr>
          </a:p>
          <a:p>
            <a:endParaRPr lang="en-US" altLang="ja-JP" sz="1400" dirty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6"/>
            </a:pPr>
            <a:r>
              <a:rPr lang="ja-JP" altLang="en-US" sz="1400" dirty="0" smtClean="0">
                <a:latin typeface="+mj-ea"/>
                <a:ea typeface="+mj-ea"/>
              </a:rPr>
              <a:t>自治体（地域公共交通会議等）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⇒「乗合タクシー事例集」等を参考に</a:t>
            </a:r>
            <a:r>
              <a:rPr lang="ja-JP" altLang="en-US" sz="1400" dirty="0" smtClean="0">
                <a:latin typeface="+mj-ea"/>
              </a:rPr>
              <a:t>「</a:t>
            </a:r>
            <a:r>
              <a:rPr lang="ja-JP" altLang="en-US" sz="1400" dirty="0">
                <a:latin typeface="+mj-ea"/>
              </a:rPr>
              <a:t>地域交通サポート計画（課題編）</a:t>
            </a:r>
            <a:r>
              <a:rPr lang="ja-JP" altLang="en-US" sz="1400" dirty="0" smtClean="0">
                <a:latin typeface="+mj-ea"/>
              </a:rPr>
              <a:t>」に資するタク</a:t>
            </a:r>
            <a:endParaRPr lang="en-US" altLang="ja-JP" sz="1400" dirty="0" smtClean="0">
              <a:latin typeface="+mj-ea"/>
            </a:endParaRPr>
          </a:p>
          <a:p>
            <a:r>
              <a:rPr lang="ja-JP" altLang="en-US" sz="1400" dirty="0">
                <a:latin typeface="+mj-ea"/>
              </a:rPr>
              <a:t>　</a:t>
            </a:r>
            <a:r>
              <a:rPr lang="ja-JP" altLang="en-US" sz="1400" dirty="0" smtClean="0">
                <a:latin typeface="+mj-ea"/>
              </a:rPr>
              <a:t>　　シーの活用方法等の検討</a:t>
            </a:r>
            <a:endParaRPr lang="en-US" altLang="ja-JP" sz="1400" dirty="0" smtClean="0">
              <a:latin typeface="+mj-ea"/>
            </a:endParaRPr>
          </a:p>
          <a:p>
            <a:pPr marL="342900" indent="-342900">
              <a:buFont typeface="+mj-ea"/>
              <a:buAutoNum type="circleNumDbPlain" startAt="3"/>
            </a:pPr>
            <a:endParaRPr lang="en-US" altLang="ja-JP" sz="800" dirty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7"/>
            </a:pPr>
            <a:r>
              <a:rPr lang="ja-JP" altLang="en-US" sz="1400" dirty="0" smtClean="0">
                <a:latin typeface="+mj-ea"/>
                <a:ea typeface="+mj-ea"/>
              </a:rPr>
              <a:t>タクシー事業者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⇒</a:t>
            </a:r>
            <a:r>
              <a:rPr lang="ja-JP" altLang="en-US" sz="1400" dirty="0" smtClean="0">
                <a:latin typeface="+mj-ea"/>
              </a:rPr>
              <a:t>「</a:t>
            </a:r>
            <a:r>
              <a:rPr lang="ja-JP" altLang="en-US" sz="1400" dirty="0">
                <a:latin typeface="+mj-ea"/>
              </a:rPr>
              <a:t>地域交通サポート</a:t>
            </a:r>
            <a:r>
              <a:rPr lang="ja-JP" altLang="en-US" sz="1400" dirty="0" smtClean="0">
                <a:latin typeface="+mj-ea"/>
              </a:rPr>
              <a:t>計画</a:t>
            </a:r>
            <a:r>
              <a:rPr lang="ja-JP" altLang="en-US" sz="1400" dirty="0">
                <a:latin typeface="+mj-ea"/>
              </a:rPr>
              <a:t>（課題編） </a:t>
            </a:r>
            <a:r>
              <a:rPr lang="ja-JP" altLang="en-US" sz="1400" dirty="0" smtClean="0">
                <a:latin typeface="+mj-ea"/>
              </a:rPr>
              <a:t>」等を活用したタクシーから提案事項検討</a:t>
            </a:r>
            <a:endParaRPr lang="en-US" altLang="ja-JP" sz="1400" dirty="0" smtClean="0">
              <a:latin typeface="+mj-ea"/>
            </a:endParaRPr>
          </a:p>
          <a:p>
            <a:endParaRPr lang="en-US" altLang="ja-JP" sz="1400" dirty="0">
              <a:latin typeface="+mj-ea"/>
            </a:endParaRPr>
          </a:p>
          <a:p>
            <a:endParaRPr lang="en-US" altLang="ja-JP" sz="1400" dirty="0" smtClean="0">
              <a:latin typeface="+mj-ea"/>
            </a:endParaRPr>
          </a:p>
          <a:p>
            <a:endParaRPr lang="en-US" altLang="ja-JP" sz="1400" dirty="0">
              <a:latin typeface="+mj-ea"/>
            </a:endParaRPr>
          </a:p>
          <a:p>
            <a:pPr marL="342900" indent="-342900">
              <a:buFont typeface="+mj-ea"/>
              <a:buAutoNum type="circleNumDbPlain" startAt="9"/>
            </a:pPr>
            <a:r>
              <a:rPr lang="ja-JP" altLang="en-US" sz="1400" dirty="0" smtClean="0">
                <a:latin typeface="+mj-ea"/>
                <a:ea typeface="+mj-ea"/>
              </a:rPr>
              <a:t>関係者（支局、タクシー協会・事業者協働）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⇒訪問する自治体を選定（首長訪問・</a:t>
            </a:r>
            <a:r>
              <a:rPr lang="ja-JP" altLang="en-US" sz="1400" dirty="0" smtClean="0">
                <a:latin typeface="+mj-ea"/>
              </a:rPr>
              <a:t>重点</a:t>
            </a:r>
            <a:r>
              <a:rPr lang="ja-JP" altLang="en-US" sz="1400" dirty="0">
                <a:latin typeface="+mj-ea"/>
              </a:rPr>
              <a:t>訪問</a:t>
            </a:r>
            <a:r>
              <a:rPr lang="ja-JP" altLang="en-US" sz="1400" dirty="0" smtClean="0">
                <a:latin typeface="+mj-ea"/>
              </a:rPr>
              <a:t>自治体の選定</a:t>
            </a:r>
            <a:r>
              <a:rPr lang="ja-JP" altLang="en-US" sz="1400" dirty="0" smtClean="0">
                <a:latin typeface="+mj-ea"/>
                <a:ea typeface="+mj-ea"/>
              </a:rPr>
              <a:t>等）して訪問</a:t>
            </a:r>
            <a:endParaRPr lang="en-US" altLang="ja-JP" sz="1400" dirty="0">
              <a:latin typeface="+mj-ea"/>
              <a:ea typeface="+mj-ea"/>
            </a:endParaRPr>
          </a:p>
          <a:p>
            <a:r>
              <a:rPr lang="ja-JP" altLang="en-US" sz="1400" dirty="0" smtClean="0">
                <a:latin typeface="+mj-ea"/>
                <a:ea typeface="+mj-ea"/>
              </a:rPr>
              <a:t>　　　　 </a:t>
            </a:r>
            <a:r>
              <a:rPr lang="ja-JP" altLang="en-US" sz="1400" dirty="0" smtClean="0">
                <a:latin typeface="+mj-ea"/>
              </a:rPr>
              <a:t>タクシー</a:t>
            </a:r>
            <a:r>
              <a:rPr lang="ja-JP" altLang="en-US" sz="1400" dirty="0">
                <a:latin typeface="+mj-ea"/>
              </a:rPr>
              <a:t>業界との意見交換等を</a:t>
            </a:r>
            <a:r>
              <a:rPr lang="ja-JP" altLang="en-US" sz="1400" dirty="0" smtClean="0">
                <a:latin typeface="+mj-ea"/>
              </a:rPr>
              <a:t>通じて</a:t>
            </a:r>
            <a:r>
              <a:rPr lang="ja-JP" altLang="en-US" sz="1400" dirty="0">
                <a:latin typeface="+mj-ea"/>
              </a:rPr>
              <a:t>地域</a:t>
            </a:r>
            <a:r>
              <a:rPr lang="ja-JP" altLang="en-US" sz="1400" dirty="0" smtClean="0">
                <a:latin typeface="+mj-ea"/>
              </a:rPr>
              <a:t>の課題・解決策等情報共有</a:t>
            </a:r>
            <a:endParaRPr lang="en-US" altLang="ja-JP" sz="1400" dirty="0" smtClean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6"/>
            </a:pPr>
            <a:endParaRPr lang="en-US" altLang="ja-JP" sz="800" dirty="0" smtClean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10"/>
            </a:pPr>
            <a:r>
              <a:rPr lang="ja-JP" altLang="en-US" sz="1400" dirty="0" smtClean="0">
                <a:latin typeface="+mj-ea"/>
                <a:ea typeface="+mj-ea"/>
              </a:rPr>
              <a:t>訪問・提案を受けた自治体（地域公共通会議等）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⇒提案事項の検討及び必要に応じて自治体の計画への反映等</a:t>
            </a:r>
            <a:endParaRPr lang="en-US" altLang="ja-JP" sz="1400" dirty="0" smtClean="0">
              <a:latin typeface="+mj-ea"/>
              <a:ea typeface="+mj-ea"/>
            </a:endParaRPr>
          </a:p>
          <a:p>
            <a:endParaRPr lang="en-US" altLang="ja-JP" sz="800" dirty="0" smtClean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11"/>
            </a:pPr>
            <a:r>
              <a:rPr lang="ja-JP" altLang="en-US" sz="1400" dirty="0" smtClean="0">
                <a:latin typeface="+mj-ea"/>
                <a:ea typeface="+mj-ea"/>
              </a:rPr>
              <a:t>地域公共交通会議等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⇒国土交通省プロセスガイドラインに基づく提案要請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　　⑧タクシー事業者（タクシー協会）に提案を求める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　　⑪提案事項を地域公共交通会議等に回答する</a:t>
            </a:r>
            <a:endParaRPr lang="en-US" altLang="ja-JP" sz="1400" dirty="0" smtClean="0">
              <a:latin typeface="+mj-ea"/>
              <a:ea typeface="+mj-ea"/>
            </a:endParaRPr>
          </a:p>
          <a:p>
            <a:endParaRPr lang="en-US" altLang="ja-JP" sz="800" dirty="0" smtClean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12"/>
            </a:pPr>
            <a:r>
              <a:rPr lang="ja-JP" altLang="en-US" sz="1400" dirty="0" smtClean="0">
                <a:latin typeface="+mj-ea"/>
                <a:ea typeface="+mj-ea"/>
              </a:rPr>
              <a:t>⑩に同じ</a:t>
            </a:r>
            <a:endParaRPr lang="en-US" altLang="ja-JP" sz="1400" dirty="0" smtClean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12"/>
            </a:pPr>
            <a:endParaRPr lang="en-US" altLang="ja-JP" sz="800" dirty="0" smtClean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12"/>
            </a:pPr>
            <a:r>
              <a:rPr lang="ja-JP" altLang="en-US" sz="1400" dirty="0" smtClean="0">
                <a:latin typeface="+mj-ea"/>
                <a:ea typeface="+mj-ea"/>
              </a:rPr>
              <a:t>≪タクシー≫タクシーからの提案事項・自治体訪問実績の反映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≪自治体・地域公共交通会議≫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　 タクシーからの提案事項に係る検討状況の反映（報告）</a:t>
            </a:r>
            <a:endParaRPr lang="en-US" altLang="ja-JP" sz="1400" dirty="0" smtClean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12"/>
            </a:pPr>
            <a:endParaRPr lang="en-US" altLang="ja-JP" sz="800" dirty="0">
              <a:latin typeface="+mj-ea"/>
              <a:ea typeface="+mj-ea"/>
            </a:endParaRPr>
          </a:p>
          <a:p>
            <a:pPr marL="342900" indent="-342900">
              <a:buFont typeface="+mj-ea"/>
              <a:buAutoNum type="circleNumDbPlain" startAt="14"/>
            </a:pPr>
            <a:r>
              <a:rPr lang="ja-JP" altLang="en-US" sz="1400" dirty="0" smtClean="0">
                <a:latin typeface="+mj-ea"/>
              </a:rPr>
              <a:t>タクシー協会・タクシー事業者・自治体⇒「</a:t>
            </a:r>
            <a:r>
              <a:rPr lang="ja-JP" altLang="en-US" sz="1400" dirty="0">
                <a:latin typeface="+mj-ea"/>
              </a:rPr>
              <a:t>地域交通サポート計画</a:t>
            </a:r>
            <a:r>
              <a:rPr lang="ja-JP" altLang="en-US" sz="1400" dirty="0" smtClean="0">
                <a:latin typeface="+mj-ea"/>
              </a:rPr>
              <a:t>」に掲載された事項を関係者協働してフォロー（ＰＤＣＡ）</a:t>
            </a:r>
            <a:endParaRPr kumimoji="1" lang="ja-JP" altLang="en-US" sz="1400" dirty="0"/>
          </a:p>
        </p:txBody>
      </p:sp>
      <p:sp>
        <p:nvSpPr>
          <p:cNvPr id="12" name="角丸四角形 11"/>
          <p:cNvSpPr/>
          <p:nvPr/>
        </p:nvSpPr>
        <p:spPr>
          <a:xfrm>
            <a:off x="487680" y="2987040"/>
            <a:ext cx="6179820" cy="11353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⑤　自治体</a:t>
            </a:r>
            <a:r>
              <a:rPr lang="ja-JP" altLang="en-US" sz="1400" dirty="0" smtClean="0">
                <a:solidFill>
                  <a:schemeClr val="tx1"/>
                </a:solidFill>
              </a:rPr>
              <a:t>（地域公共交通会議等）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⇒</a:t>
            </a:r>
            <a:r>
              <a:rPr lang="ja-JP" altLang="en-US" sz="1400" dirty="0">
                <a:solidFill>
                  <a:schemeClr val="tx1"/>
                </a:solidFill>
              </a:rPr>
              <a:t> 「地域交通サポート計画（案）」及び「名古屋のタクシー日本一戦略</a:t>
            </a:r>
            <a:r>
              <a:rPr lang="ja-JP" altLang="en-US" sz="1400" dirty="0" smtClean="0">
                <a:solidFill>
                  <a:schemeClr val="tx1"/>
                </a:solidFill>
              </a:rPr>
              <a:t>」計画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 変更を前提にした関係者の取組を推進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⇒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「</a:t>
            </a:r>
            <a:r>
              <a:rPr lang="ja-JP" altLang="en-US" sz="1400" dirty="0" smtClean="0">
                <a:solidFill>
                  <a:schemeClr val="tx1"/>
                </a:solidFill>
              </a:rPr>
              <a:t>地域交通サポート計画（案）」及び「名古屋のタクシー日本一戦略」変更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　　（案）の協議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87680" y="5433060"/>
            <a:ext cx="6179820" cy="5715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ea"/>
              <a:buAutoNum type="circleNumDbPlain" startAt="8"/>
            </a:pPr>
            <a:r>
              <a:rPr lang="ja-JP" altLang="en-US" sz="1400" dirty="0" smtClean="0">
                <a:solidFill>
                  <a:schemeClr val="tx1"/>
                </a:solidFill>
                <a:latin typeface="+mj-ea"/>
              </a:rPr>
              <a:t>名古屋タクシー協会（協議会事務局）</a:t>
            </a:r>
            <a:endParaRPr lang="en-US" altLang="ja-JP" sz="1400" dirty="0" smtClean="0">
              <a:solidFill>
                <a:schemeClr val="tx1"/>
              </a:solidFill>
              <a:latin typeface="+mj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j-ea"/>
              </a:rPr>
              <a:t>　　　⇒会員タクシー事業者からの提案取りまとめ</a:t>
            </a:r>
            <a:r>
              <a:rPr lang="ja-JP" altLang="en-US" sz="1400" dirty="0" smtClean="0">
                <a:latin typeface="+mj-ea"/>
              </a:rPr>
              <a:t>（</a:t>
            </a:r>
            <a:r>
              <a:rPr lang="ja-JP" altLang="en-US" sz="1400" dirty="0">
                <a:latin typeface="+mj-ea"/>
              </a:rPr>
              <a:t>地域の総意における</a:t>
            </a:r>
            <a:r>
              <a:rPr lang="ja-JP" altLang="en-US" sz="1400" dirty="0" smtClean="0">
                <a:latin typeface="+mj-ea"/>
              </a:rPr>
              <a:t>提</a:t>
            </a:r>
            <a:endParaRPr lang="en-US" altLang="ja-JP" sz="14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43302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1416</TotalTime>
  <Words>278</Words>
  <Application>Microsoft Office PowerPoint</Application>
  <PresentationFormat>A4 210 x 297 mm</PresentationFormat>
  <Paragraphs>125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HGP創英角ﾎﾟｯﾌﾟ体</vt:lpstr>
      <vt:lpstr>HG創英角ﾎﾟｯﾌﾟ体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名古屋交通圏「地域交通サポート計画」策定フロー【案】≪関係者の実施事項≫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多田 直紀</dc:creator>
  <cp:lastModifiedBy>多田 直紀</cp:lastModifiedBy>
  <cp:revision>130</cp:revision>
  <cp:lastPrinted>2018-12-25T04:12:19Z</cp:lastPrinted>
  <dcterms:created xsi:type="dcterms:W3CDTF">2018-10-04T04:31:07Z</dcterms:created>
  <dcterms:modified xsi:type="dcterms:W3CDTF">2019-01-07T02:09:07Z</dcterms:modified>
</cp:coreProperties>
</file>